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5" r:id="rId17"/>
    <p:sldId id="28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1A0E8023-AD73-41C5-BDF0-62C05877350D}">
          <p14:sldIdLst>
            <p14:sldId id="256"/>
          </p14:sldIdLst>
        </p14:section>
        <p14:section name="Basics" id="{0541B474-36D7-4B79-91BE-EB8631E1F290}">
          <p14:sldIdLst>
            <p14:sldId id="257"/>
            <p14:sldId id="260"/>
            <p14:sldId id="258"/>
          </p14:sldIdLst>
        </p14:section>
        <p14:section name="Basics Really" id="{811AECC9-6DD6-4676-8495-E227E2124EB3}">
          <p14:sldIdLst>
            <p14:sldId id="259"/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85"/>
            <p14:sldId id="286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33" d="100"/>
          <a:sy n="33" d="100"/>
        </p:scale>
        <p:origin x="3420" y="19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Networking </a:t>
            </a:r>
            <a:r>
              <a:rPr lang="en-US" dirty="0"/>
              <a:t>for systems </a:t>
            </a:r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practical view to network engineering.</a:t>
            </a:r>
          </a:p>
        </p:txBody>
      </p:sp>
    </p:spTree>
    <p:extLst>
      <p:ext uri="{BB962C8B-B14F-4D97-AF65-F5344CB8AC3E}">
        <p14:creationId xmlns:p14="http://schemas.microsoft.com/office/powerpoint/2010/main" val="25939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assume you now want to access the internet…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Physical:</a:t>
            </a:r>
          </a:p>
          <a:p>
            <a:pPr lvl="1"/>
            <a:r>
              <a:rPr lang="en-US" dirty="0" smtClean="0"/>
              <a:t>A modem, or Uplink to get a connection that’s generally available.</a:t>
            </a:r>
          </a:p>
          <a:p>
            <a:pPr lvl="1"/>
            <a:r>
              <a:rPr lang="en-US" dirty="0" smtClean="0"/>
              <a:t>The connection between you, and your modem or uplink.</a:t>
            </a:r>
          </a:p>
          <a:p>
            <a:endParaRPr lang="en-US" dirty="0"/>
          </a:p>
          <a:p>
            <a:r>
              <a:rPr lang="en-US" dirty="0" smtClean="0"/>
              <a:t>Logical:</a:t>
            </a:r>
          </a:p>
          <a:p>
            <a:pPr lvl="1"/>
            <a:r>
              <a:rPr lang="en-US" dirty="0" smtClean="0"/>
              <a:t>DHCP should have pushed the gateway as the most generic route.</a:t>
            </a:r>
          </a:p>
          <a:p>
            <a:pPr lvl="1"/>
            <a:r>
              <a:rPr lang="en-US" dirty="0" smtClean="0"/>
              <a:t>The generic route should have a low metric.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37779" y="3316324"/>
            <a:ext cx="3866541" cy="1209039"/>
          </a:xfrm>
        </p:spPr>
        <p:txBody>
          <a:bodyPr/>
          <a:lstStyle/>
          <a:p>
            <a:r>
              <a:rPr lang="en-US" dirty="0" smtClean="0"/>
              <a:t>Lowest metric network.</a:t>
            </a:r>
          </a:p>
          <a:p>
            <a:r>
              <a:rPr lang="en-US" dirty="0" smtClean="0"/>
              <a:t>Most generic destination.</a:t>
            </a:r>
            <a:endParaRPr lang="en-US" dirty="0"/>
          </a:p>
        </p:txBody>
      </p:sp>
      <p:pic>
        <p:nvPicPr>
          <p:cNvPr id="2052" name="Picture 4" descr="http://blogs.interfacett.com/wp-content/uploads/2012/04/006-route-table-windows-command-prompt-Cisco-routing-tables-with-route-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" y="1523998"/>
            <a:ext cx="7139305" cy="52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421120" y="3699388"/>
            <a:ext cx="1341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8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Awesome, we know where to go… if its out of our network.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figure out how to get to a website like CNN.com the computer follows some steps.</a:t>
            </a:r>
          </a:p>
          <a:p>
            <a:r>
              <a:rPr lang="en-US" dirty="0" smtClean="0"/>
              <a:t>Get the URL you’re trying to go to.</a:t>
            </a:r>
          </a:p>
          <a:p>
            <a:r>
              <a:rPr lang="en-US" dirty="0" smtClean="0"/>
              <a:t>Request the machine’s DNS (Domain Name Service) resolver to solve cnn.com – IP address.</a:t>
            </a:r>
          </a:p>
          <a:p>
            <a:r>
              <a:rPr lang="en-US" dirty="0" smtClean="0"/>
              <a:t>The request is sent to the DNS server, the server forwards our query and cache’s the result for as long as the TTL is set.</a:t>
            </a:r>
          </a:p>
          <a:p>
            <a:r>
              <a:rPr lang="en-US" dirty="0" smtClean="0"/>
              <a:t>The computer saves the response to avoid asking over, and over again.</a:t>
            </a:r>
          </a:p>
          <a:p>
            <a:r>
              <a:rPr lang="en-US" dirty="0" smtClean="0"/>
              <a:t>And sends a TCP packet on port 80 to the IP CNN resolved to.</a:t>
            </a:r>
          </a:p>
        </p:txBody>
      </p:sp>
    </p:spTree>
    <p:extLst>
      <p:ext uri="{BB962C8B-B14F-4D97-AF65-F5344CB8AC3E}">
        <p14:creationId xmlns:p14="http://schemas.microsoft.com/office/powerpoint/2010/main" val="51341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receives the packet, now?.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Reads the TCP packet transport layer, and sees where he has to send the packet.</a:t>
            </a:r>
            <a:endParaRPr lang="en-US" dirty="0"/>
          </a:p>
          <a:p>
            <a:r>
              <a:rPr lang="en-US" dirty="0" smtClean="0"/>
              <a:t>For the purpose of this talk, we’ll assume our ISP is just another router, and he represents the whole internet.</a:t>
            </a:r>
          </a:p>
          <a:p>
            <a:r>
              <a:rPr lang="en-US" dirty="0" smtClean="0"/>
              <a:t>The packet is read, we see the destination is not us, meaning we’re just a hop, so we send that packet to our closest router (WAN) to be forwarded and processed by the next router.</a:t>
            </a:r>
          </a:p>
          <a:p>
            <a:r>
              <a:rPr lang="en-US" dirty="0" smtClean="0"/>
              <a:t>A ton of technologies exist on routing to define the path the packet will take to get to the destination server…. But there’s a way we can see that path and it’s with a tool like MTR – </a:t>
            </a:r>
            <a:r>
              <a:rPr lang="en-US" dirty="0" err="1" smtClean="0"/>
              <a:t>TraceRoute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Let’s do “</a:t>
            </a:r>
            <a:r>
              <a:rPr lang="en-US" dirty="0" err="1" smtClean="0"/>
              <a:t>mtr</a:t>
            </a:r>
            <a:r>
              <a:rPr lang="en-US" dirty="0" smtClean="0"/>
              <a:t> cnn.com”</a:t>
            </a:r>
          </a:p>
        </p:txBody>
      </p:sp>
    </p:spTree>
    <p:extLst>
      <p:ext uri="{BB962C8B-B14F-4D97-AF65-F5344CB8AC3E}">
        <p14:creationId xmlns:p14="http://schemas.microsoft.com/office/powerpoint/2010/main" val="69217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MTR - </a:t>
            </a:r>
            <a:r>
              <a:rPr lang="en-US" dirty="0" err="1" smtClean="0"/>
              <a:t>TraceRoute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MTR is a </a:t>
            </a:r>
            <a:r>
              <a:rPr lang="en-US" dirty="0" err="1" smtClean="0"/>
              <a:t>TraceRoute</a:t>
            </a:r>
            <a:r>
              <a:rPr lang="en-US" dirty="0" smtClean="0"/>
              <a:t> mixed with a ping, so we get the latency and hops to every step our packet will make to get to the remote endpoint.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594"/>
            <a:ext cx="119443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 hops?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36083"/>
            <a:ext cx="10256625" cy="5023743"/>
          </a:xfrm>
        </p:spPr>
        <p:txBody>
          <a:bodyPr>
            <a:normAutofit/>
          </a:bodyPr>
          <a:lstStyle/>
          <a:p>
            <a:r>
              <a:rPr lang="en-US" dirty="0" smtClean="0"/>
              <a:t>Performing some simplification, those hops are routers.</a:t>
            </a:r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 err="1" smtClean="0"/>
              <a:t>sophie’s</a:t>
            </a:r>
            <a:r>
              <a:rPr lang="en-US" dirty="0" smtClean="0"/>
              <a:t> router is there.</a:t>
            </a:r>
          </a:p>
          <a:p>
            <a:endParaRPr lang="en-US" dirty="0"/>
          </a:p>
          <a:p>
            <a:r>
              <a:rPr lang="en-US" dirty="0" smtClean="0"/>
              <a:t>Okay so far that was static routing, is there anything else?</a:t>
            </a:r>
          </a:p>
          <a:p>
            <a:r>
              <a:rPr lang="en-US" dirty="0" smtClean="0"/>
              <a:t>Yes other protocols are involved with their own purposes…</a:t>
            </a:r>
          </a:p>
          <a:p>
            <a:pPr lvl="1"/>
            <a:r>
              <a:rPr lang="en-US" dirty="0" smtClean="0"/>
              <a:t>BGP (Border Gateway Protocol)</a:t>
            </a:r>
          </a:p>
          <a:p>
            <a:pPr lvl="1"/>
            <a:r>
              <a:rPr lang="en-US" dirty="0" smtClean="0"/>
              <a:t>OSPF (Open Shortest Path First)</a:t>
            </a:r>
          </a:p>
          <a:p>
            <a:r>
              <a:rPr lang="en-US" dirty="0" smtClean="0"/>
              <a:t>Aren’t you forgetting one?... </a:t>
            </a:r>
            <a:r>
              <a:rPr lang="en-US" dirty="0" err="1" smtClean="0"/>
              <a:t>Microsofts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RIP</a:t>
            </a:r>
          </a:p>
          <a:p>
            <a:pPr lvl="1"/>
            <a:r>
              <a:rPr lang="en-US" dirty="0" smtClean="0"/>
              <a:t>RIP v2</a:t>
            </a:r>
          </a:p>
          <a:p>
            <a:pPr lvl="2"/>
            <a:r>
              <a:rPr lang="en-US" dirty="0" smtClean="0"/>
              <a:t>???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8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any network, your ISP has other connections.</a:t>
            </a:r>
            <a:endParaRPr lang="en-US" dirty="0"/>
          </a:p>
        </p:txBody>
      </p:sp>
      <p:pic>
        <p:nvPicPr>
          <p:cNvPr id="9218" name="Picture 2" descr="As6057-ip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7" y="1853248"/>
            <a:ext cx="5348447" cy="49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9850" y="1990724"/>
            <a:ext cx="53149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Something like this… all those balloons are networks, and all those arrows are BGP routes.</a:t>
            </a:r>
          </a:p>
          <a:p>
            <a:endParaRPr lang="en-US" dirty="0"/>
          </a:p>
          <a:p>
            <a:r>
              <a:rPr lang="en-US" dirty="0" smtClean="0"/>
              <a:t>This are defined as autonomous systems, and that means that one only knows who each of them is connected to.</a:t>
            </a:r>
          </a:p>
          <a:p>
            <a:endParaRPr lang="en-US" dirty="0"/>
          </a:p>
          <a:p>
            <a:r>
              <a:rPr lang="en-US" dirty="0" smtClean="0"/>
              <a:t>When you route, they re-route you.</a:t>
            </a:r>
          </a:p>
          <a:p>
            <a:endParaRPr lang="en-US" dirty="0"/>
          </a:p>
          <a:p>
            <a:r>
              <a:rPr lang="en-US" dirty="0" smtClean="0"/>
              <a:t>When a network is down, this guys take the bullet.</a:t>
            </a:r>
          </a:p>
          <a:p>
            <a:endParaRPr lang="en-US" dirty="0" smtClean="0"/>
          </a:p>
          <a:p>
            <a:r>
              <a:rPr lang="en-US" dirty="0" smtClean="0"/>
              <a:t>This is why you normally pay for to your ISP… because they use this guys as what’s defined as “Transport”.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6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Uruguay is connected… quite enough.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" t="8208" b="30430"/>
          <a:stretch/>
        </p:blipFill>
        <p:spPr>
          <a:xfrm>
            <a:off x="646111" y="2207213"/>
            <a:ext cx="11337320" cy="39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 so now we’re routed. Why choose a better router.</a:t>
            </a:r>
            <a:endParaRPr lang="en-US" dirty="0"/>
          </a:p>
        </p:txBody>
      </p:sp>
      <p:pic>
        <p:nvPicPr>
          <p:cNvPr id="3074" name="Picture 2" descr="http://cdn.arstechnica.net/wp-content/uploads/2014/01/Linksys_WRT1900AC_Router_Front_Final1-640x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9" y="2168731"/>
            <a:ext cx="4609478" cy="25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fsens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40" y="2122693"/>
            <a:ext cx="6383233" cy="20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dm.net/firewall/images/stories/fortinet/FG-1240B_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73" y="4739795"/>
            <a:ext cx="5715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routerboard.com/mimg/682_hi_r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2" y="4711147"/>
            <a:ext cx="3356552" cy="19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4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Features. It’s always features, and hardware.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needs a routing table.</a:t>
            </a:r>
          </a:p>
          <a:p>
            <a:r>
              <a:rPr lang="en-US" dirty="0" smtClean="0"/>
              <a:t>Needs memory, and buffers.</a:t>
            </a:r>
          </a:p>
          <a:p>
            <a:r>
              <a:rPr lang="en-US" dirty="0" smtClean="0"/>
              <a:t>Processing power.</a:t>
            </a:r>
          </a:p>
          <a:p>
            <a:r>
              <a:rPr lang="en-US" dirty="0" smtClean="0"/>
              <a:t>Good network cards.</a:t>
            </a:r>
          </a:p>
          <a:p>
            <a:endParaRPr lang="en-US" dirty="0"/>
          </a:p>
          <a:p>
            <a:r>
              <a:rPr lang="en-US" dirty="0" smtClean="0"/>
              <a:t>Why that, all they do is forward packages?…</a:t>
            </a:r>
          </a:p>
          <a:p>
            <a:r>
              <a:rPr lang="en-US" dirty="0" smtClean="0"/>
              <a:t>And here’s my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networks, why are they cool?.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used for:</a:t>
            </a:r>
          </a:p>
          <a:p>
            <a:pPr lvl="1"/>
            <a:r>
              <a:rPr lang="en-US" dirty="0" smtClean="0"/>
              <a:t>Powering 2.5 million emails every SECOND. Yes, just by the time you finished this, 10 million emails have been processed.</a:t>
            </a:r>
          </a:p>
          <a:p>
            <a:pPr lvl="1"/>
            <a:r>
              <a:rPr lang="en-US" dirty="0" smtClean="0"/>
              <a:t>By the time this talk ends, google will have processed 499.998 Gigabytes of data, obnoxious way </a:t>
            </a:r>
            <a:r>
              <a:rPr lang="en-US" dirty="0"/>
              <a:t>of saying 499.99 </a:t>
            </a:r>
            <a:r>
              <a:rPr lang="en-US" dirty="0" smtClean="0"/>
              <a:t>Terabytes </a:t>
            </a:r>
            <a:r>
              <a:rPr lang="en-US" dirty="0"/>
              <a:t>or </a:t>
            </a:r>
            <a:r>
              <a:rPr lang="en-US" dirty="0" smtClean="0"/>
              <a:t>0.49999 Petabytes.</a:t>
            </a:r>
          </a:p>
          <a:p>
            <a:pPr lvl="1"/>
            <a:r>
              <a:rPr lang="en-US" dirty="0" smtClean="0"/>
              <a:t>In exactly 29 minutes, You Tube will have 10 more hours of video.</a:t>
            </a:r>
          </a:p>
          <a:p>
            <a:pPr lvl="1"/>
            <a:r>
              <a:rPr lang="en-US" dirty="0" smtClean="0"/>
              <a:t>Instead of getting mad at your ISP, you’ll know what they messed up to kill your network.</a:t>
            </a:r>
          </a:p>
          <a:p>
            <a:pPr lvl="1"/>
            <a:r>
              <a:rPr lang="en-US" dirty="0" smtClean="0"/>
              <a:t>Today I tinkered with the company’s network in order to affect the </a:t>
            </a:r>
            <a:r>
              <a:rPr lang="en-US" dirty="0" err="1" smtClean="0"/>
              <a:t>Sophilabs</a:t>
            </a:r>
            <a:r>
              <a:rPr lang="en-US" dirty="0" smtClean="0"/>
              <a:t> website, and some other </a:t>
            </a:r>
            <a:r>
              <a:rPr lang="en-US" dirty="0" err="1" smtClean="0"/>
              <a:t>easter</a:t>
            </a:r>
            <a:r>
              <a:rPr lang="en-US" dirty="0" smtClean="0"/>
              <a:t> eggs. Among them, to gain traffic to a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67" y="174422"/>
            <a:ext cx="9404723" cy="1400530"/>
          </a:xfrm>
        </p:spPr>
        <p:txBody>
          <a:bodyPr/>
          <a:lstStyle/>
          <a:p>
            <a:r>
              <a:rPr lang="en-US" dirty="0" smtClean="0"/>
              <a:t>Custom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04" y="3737113"/>
            <a:ext cx="11082065" cy="29221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can add RAM, CPU, Network cards, etc.</a:t>
            </a:r>
          </a:p>
          <a:p>
            <a:r>
              <a:rPr lang="en-US" dirty="0" smtClean="0"/>
              <a:t>Can hold up to 302000 connection tables, and it’s state.</a:t>
            </a:r>
          </a:p>
          <a:p>
            <a:r>
              <a:rPr lang="en-US" dirty="0" smtClean="0"/>
              <a:t>Has a dynamic buffer at a default of 26584 Bytes.</a:t>
            </a:r>
          </a:p>
          <a:p>
            <a:r>
              <a:rPr lang="en-US" dirty="0" smtClean="0"/>
              <a:t>Does:</a:t>
            </a:r>
          </a:p>
          <a:p>
            <a:pPr lvl="1"/>
            <a:r>
              <a:rPr lang="en-US" dirty="0" smtClean="0"/>
              <a:t>Traffic Shaping</a:t>
            </a:r>
          </a:p>
          <a:p>
            <a:pPr lvl="1"/>
            <a:r>
              <a:rPr lang="en-US" dirty="0" smtClean="0"/>
              <a:t>DNS Server</a:t>
            </a:r>
          </a:p>
          <a:p>
            <a:pPr lvl="1"/>
            <a:r>
              <a:rPr lang="en-US" dirty="0" smtClean="0"/>
              <a:t>DHCP Server</a:t>
            </a:r>
          </a:p>
          <a:p>
            <a:pPr lvl="1"/>
            <a:r>
              <a:rPr lang="en-US" dirty="0" smtClean="0"/>
              <a:t>Proxy – Cache.</a:t>
            </a:r>
          </a:p>
          <a:p>
            <a:pPr lvl="1"/>
            <a:r>
              <a:rPr lang="en-US" dirty="0" smtClean="0"/>
              <a:t>Network Diagnostics…………………..</a:t>
            </a:r>
          </a:p>
        </p:txBody>
      </p:sp>
      <p:pic>
        <p:nvPicPr>
          <p:cNvPr id="4" name="Picture 4" descr="Image result for pfsens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5" y="1574952"/>
            <a:ext cx="6383233" cy="20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2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152982"/>
            <a:ext cx="10008637" cy="56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9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Routers</a:t>
            </a:r>
            <a:endParaRPr lang="en-US" dirty="0"/>
          </a:p>
        </p:txBody>
      </p:sp>
      <p:pic>
        <p:nvPicPr>
          <p:cNvPr id="4" name="Picture 2" descr="http://cdn.arstechnica.net/wp-content/uploads/2014/01/Linksys_WRT1900AC_Router_Front_Final1-640x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2" y="1152983"/>
            <a:ext cx="4609478" cy="25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3791" y="2126974"/>
            <a:ext cx="59038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Normally you can’t change even the antennas.</a:t>
            </a:r>
          </a:p>
          <a:p>
            <a:r>
              <a:rPr lang="en-US" sz="2400" dirty="0" smtClean="0"/>
              <a:t>Normally have a tiny state table size.</a:t>
            </a:r>
          </a:p>
          <a:p>
            <a:r>
              <a:rPr lang="en-US" sz="2400" dirty="0" smtClean="0"/>
              <a:t>Normally buffers are limited.</a:t>
            </a:r>
          </a:p>
          <a:p>
            <a:r>
              <a:rPr lang="en-US" sz="2400" dirty="0" smtClean="0"/>
              <a:t>Normally doesn’t support many features like full traffic shaping.</a:t>
            </a:r>
          </a:p>
          <a:p>
            <a:r>
              <a:rPr lang="en-US" sz="2400" dirty="0" smtClean="0"/>
              <a:t>Normally doesn’t have advanced protocol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Linksys Example:</a:t>
            </a:r>
            <a:endParaRPr lang="en-US" dirty="0"/>
          </a:p>
        </p:txBody>
      </p:sp>
      <p:pic>
        <p:nvPicPr>
          <p:cNvPr id="4098" name="Picture 2" descr="http://www.xbitlabs.com/images/networking/linksys-wrt350n/Web/Interface-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62" y="1152983"/>
            <a:ext cx="7907123" cy="55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0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always be taken into account not only the network, but how many clients will connect. [Small state table = dropped connections].</a:t>
            </a:r>
          </a:p>
          <a:p>
            <a:r>
              <a:rPr lang="en-US" dirty="0" smtClean="0"/>
              <a:t>Buffers are used… A LOT, having plenty of space in them, will guarantee packets will arrive.</a:t>
            </a:r>
          </a:p>
          <a:p>
            <a:r>
              <a:rPr lang="en-US" dirty="0" smtClean="0"/>
              <a:t>If a smart traffic shaping is applied, both of the above will be even more important, since most protocols will use them, and assume they can use them.</a:t>
            </a:r>
          </a:p>
          <a:p>
            <a:r>
              <a:rPr lang="en-US" dirty="0" smtClean="0"/>
              <a:t>Advanced firewall features, may save time, money, and bandwidth.</a:t>
            </a:r>
          </a:p>
          <a:p>
            <a:r>
              <a:rPr lang="en-US" dirty="0" smtClean="0"/>
              <a:t>Its just worth spending the extra cash into having a decent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34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Shaping -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53248"/>
            <a:ext cx="10277060" cy="489005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[PRIQ] Priority Queuing: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Priority queuing is the simplest form of traffic shaping, and often the most effective. It performs </a:t>
            </a:r>
            <a:r>
              <a:rPr lang="en-US" dirty="0" err="1">
                <a:latin typeface="+mn-lt"/>
              </a:rPr>
              <a:t>prioritzation</a:t>
            </a:r>
            <a:r>
              <a:rPr lang="en-US" dirty="0">
                <a:latin typeface="+mn-lt"/>
              </a:rPr>
              <a:t> of traffic only, without regard for bandwidth. A flat hierarchy of priority levels is created, all packets at the highest priority level are always processed first</a:t>
            </a:r>
            <a:r>
              <a:rPr lang="en-US" dirty="0" smtClean="0">
                <a:latin typeface="+mn-lt"/>
              </a:rPr>
              <a:t>.</a:t>
            </a:r>
          </a:p>
          <a:p>
            <a:r>
              <a:rPr lang="en-US" b="1" dirty="0" smtClean="0">
                <a:latin typeface="+mn-lt"/>
              </a:rPr>
              <a:t>[CBQ] Class Based Queuing: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>
                <a:latin typeface="+mn-lt"/>
              </a:rPr>
              <a:t>the next step up from priority queuing. A tree hierarchy of classes is created; each with an assigned priority and bandwidth limit. Priority works much in the same way that it does in the PRIQ however, instead of processing </a:t>
            </a:r>
            <a:r>
              <a:rPr lang="en-US" b="1" dirty="0">
                <a:latin typeface="+mn-lt"/>
              </a:rPr>
              <a:t>all</a:t>
            </a:r>
            <a:r>
              <a:rPr lang="en-US" dirty="0">
                <a:latin typeface="+mn-lt"/>
              </a:rPr>
              <a:t> packets from the class, it will only process enough packets until the </a:t>
            </a:r>
            <a:r>
              <a:rPr lang="en-US" b="1" dirty="0">
                <a:latin typeface="+mn-lt"/>
              </a:rPr>
              <a:t>bandwidth limit</a:t>
            </a:r>
            <a:r>
              <a:rPr lang="en-US" dirty="0">
                <a:latin typeface="+mn-lt"/>
              </a:rPr>
              <a:t> is reached</a:t>
            </a:r>
            <a:r>
              <a:rPr lang="en-US" dirty="0" smtClean="0">
                <a:latin typeface="+mn-lt"/>
              </a:rPr>
              <a:t>.</a:t>
            </a:r>
          </a:p>
          <a:p>
            <a:r>
              <a:rPr lang="en-US" b="1" dirty="0" smtClean="0">
                <a:latin typeface="+mn-lt"/>
              </a:rPr>
              <a:t>Hierarchical </a:t>
            </a:r>
            <a:r>
              <a:rPr lang="en-US" b="1" dirty="0">
                <a:latin typeface="+mn-lt"/>
              </a:rPr>
              <a:t>Fair Service Curve (HFSC) </a:t>
            </a:r>
            <a:r>
              <a:rPr lang="en-US" dirty="0">
                <a:latin typeface="+mn-lt"/>
              </a:rPr>
              <a:t>is the most complex of the ALTQ shaper types</a:t>
            </a:r>
            <a:r>
              <a:rPr lang="en-US" dirty="0" smtClean="0">
                <a:latin typeface="+mn-lt"/>
              </a:rPr>
              <a:t>.. </a:t>
            </a:r>
            <a:r>
              <a:rPr lang="en-US" dirty="0">
                <a:latin typeface="+mn-lt"/>
              </a:rPr>
              <a:t>It has a </a:t>
            </a:r>
            <a:r>
              <a:rPr lang="en-US" dirty="0" err="1">
                <a:latin typeface="+mn-lt"/>
              </a:rPr>
              <a:t>heirarchy</a:t>
            </a:r>
            <a:r>
              <a:rPr lang="en-US" dirty="0">
                <a:latin typeface="+mn-lt"/>
              </a:rPr>
              <a:t> of queues and is capable of real-time traffic </a:t>
            </a:r>
            <a:r>
              <a:rPr lang="en-US" dirty="0" smtClean="0">
                <a:latin typeface="+mn-lt"/>
              </a:rPr>
              <a:t>guarantees.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can be very effective for VoIP on links that degrade quickly, such as 3G/4G, but it can be complex to configure and tweak for proper operation.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661" y="4850294"/>
            <a:ext cx="10754138" cy="1848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0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HSFC here in Sophie.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96" t="28710" r="43173" b="28674"/>
          <a:stretch/>
        </p:blipFill>
        <p:spPr>
          <a:xfrm>
            <a:off x="646110" y="1533525"/>
            <a:ext cx="6766673" cy="32617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153275" y="245745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91475" y="2314575"/>
            <a:ext cx="43236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shaping in action.</a:t>
            </a:r>
          </a:p>
          <a:p>
            <a:r>
              <a:rPr lang="en-US" dirty="0" smtClean="0"/>
              <a:t>The traffic is categorized, and will</a:t>
            </a:r>
            <a:br>
              <a:rPr lang="en-US" dirty="0" smtClean="0"/>
            </a:br>
            <a:r>
              <a:rPr lang="en-US" dirty="0" smtClean="0"/>
              <a:t>use it’s defined queue rules.</a:t>
            </a:r>
          </a:p>
          <a:p>
            <a:endParaRPr lang="en-US" dirty="0"/>
          </a:p>
          <a:p>
            <a:r>
              <a:rPr lang="en-US" dirty="0" smtClean="0"/>
              <a:t>If qP2P needs bandwidth, and </a:t>
            </a:r>
            <a:br>
              <a:rPr lang="en-US" dirty="0" smtClean="0"/>
            </a:br>
            <a:r>
              <a:rPr lang="en-US" dirty="0" smtClean="0"/>
              <a:t>there’s a free queue, it can “borrow”</a:t>
            </a:r>
            <a:br>
              <a:rPr lang="en-US" dirty="0" smtClean="0"/>
            </a:br>
            <a:r>
              <a:rPr lang="en-US" dirty="0" smtClean="0"/>
              <a:t>the corresponding slot to use himself.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87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it will Always be slower than wired networks.</a:t>
            </a:r>
          </a:p>
          <a:p>
            <a:r>
              <a:rPr lang="en-US" dirty="0" smtClean="0"/>
              <a:t>It will have a bigger latency.</a:t>
            </a:r>
          </a:p>
          <a:p>
            <a:r>
              <a:rPr lang="en-US" dirty="0" smtClean="0"/>
              <a:t>It will hold ~10 users per access point unless its enterprise grade.</a:t>
            </a:r>
          </a:p>
          <a:p>
            <a:r>
              <a:rPr lang="en-US" dirty="0" smtClean="0"/>
              <a:t>Today its better to get a 5 GHz router.</a:t>
            </a:r>
          </a:p>
          <a:p>
            <a:r>
              <a:rPr lang="en-US" dirty="0" smtClean="0"/>
              <a:t>The latest standard is Wireless AC, N is already old.</a:t>
            </a:r>
          </a:p>
          <a:p>
            <a:r>
              <a:rPr lang="en-US" dirty="0" smtClean="0"/>
              <a:t>It’s worth getting MIMO [Multiple Transmitters Receivers]</a:t>
            </a:r>
          </a:p>
          <a:p>
            <a:r>
              <a:rPr lang="en-US" dirty="0" smtClean="0"/>
              <a:t>It’s half duplex.</a:t>
            </a:r>
          </a:p>
          <a:p>
            <a:r>
              <a:rPr lang="en-US" dirty="0" smtClean="0"/>
              <a:t>It’s somewhat reliable.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927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Overlapping – Worst thing ever.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6" y="2341563"/>
            <a:ext cx="6210300" cy="3630611"/>
          </a:xfrm>
        </p:spPr>
        <p:txBody>
          <a:bodyPr>
            <a:normAutofit/>
          </a:bodyPr>
          <a:lstStyle/>
          <a:p>
            <a:r>
              <a:rPr lang="en-US" dirty="0" smtClean="0"/>
              <a:t>Since, wireless overlapping has an effect like running a high voltage power line close to a wired network (adds jitter)… should be avoided at all costs.</a:t>
            </a:r>
          </a:p>
          <a:p>
            <a:r>
              <a:rPr lang="en-US" dirty="0" smtClean="0"/>
              <a:t>I used this example as how to plan a </a:t>
            </a:r>
            <a:r>
              <a:rPr lang="en-US" dirty="0" err="1" smtClean="0"/>
              <a:t>Wifi</a:t>
            </a:r>
            <a:r>
              <a:rPr lang="en-US" dirty="0" smtClean="0"/>
              <a:t> deployment plan. Just like we have at Sophie.</a:t>
            </a:r>
          </a:p>
          <a:p>
            <a:r>
              <a:rPr lang="en-US" dirty="0" smtClean="0"/>
              <a:t>If multiple AP’s are deployed, remember to low-power them…</a:t>
            </a:r>
            <a:endParaRPr lang="en-US" dirty="0"/>
          </a:p>
        </p:txBody>
      </p:sp>
      <p:pic>
        <p:nvPicPr>
          <p:cNvPr id="7170" name="Picture 2" descr="https://i-technet.sec.s-msft.com/dynimg/IC1974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379537"/>
            <a:ext cx="52863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8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Overlapping – Channels.</a:t>
            </a:r>
            <a:endParaRPr lang="en-US" dirty="0"/>
          </a:p>
        </p:txBody>
      </p:sp>
      <p:pic>
        <p:nvPicPr>
          <p:cNvPr id="8194" name="Picture 2" descr="http://wireless.ictp.it/School_2006/lectures/Rob/802.11_channels/pix/overlap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30386"/>
            <a:ext cx="8872673" cy="19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50" y="3905249"/>
            <a:ext cx="9639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choosing channels you should take into account other networks, not controlled by you.</a:t>
            </a:r>
          </a:p>
          <a:p>
            <a:endParaRPr lang="en-US" dirty="0"/>
          </a:p>
          <a:p>
            <a:r>
              <a:rPr lang="en-US" dirty="0" smtClean="0"/>
              <a:t>Following the diagram you’ll know how to set your access points in order to avoid collisions.</a:t>
            </a:r>
          </a:p>
          <a:p>
            <a:endParaRPr lang="en-US" dirty="0" smtClean="0"/>
          </a:p>
          <a:p>
            <a:r>
              <a:rPr lang="en-US" dirty="0" smtClean="0"/>
              <a:t>Avoid having high power Wi-Fi for no reason.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pic>
        <p:nvPicPr>
          <p:cNvPr id="1026" name="Picture 2" descr="https://halsamt.files.wordpress.com/2012/04/1agg-timeline-7-socne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7" y="1152983"/>
            <a:ext cx="7856444" cy="56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3457" y="1152983"/>
            <a:ext cx="1856095" cy="880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were too young for this stuff.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33516" y="6550925"/>
            <a:ext cx="6578221" cy="4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20919" y="6359857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 No one cares!.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 just for fun.</a:t>
            </a:r>
            <a:br>
              <a:rPr lang="en-US" dirty="0" smtClean="0"/>
            </a:br>
            <a:r>
              <a:rPr lang="en-US" dirty="0" smtClean="0"/>
              <a:t>Some DNS poisoning.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poisoning is, retuning to a client a modified DNS query.</a:t>
            </a:r>
          </a:p>
          <a:p>
            <a:r>
              <a:rPr lang="en-US" dirty="0" smtClean="0"/>
              <a:t>This is normally how a network is infected, and how phishing happens.</a:t>
            </a:r>
          </a:p>
          <a:p>
            <a:r>
              <a:rPr lang="en-US" dirty="0" smtClean="0"/>
              <a:t>This could be an infected server, or your machine… using your hosts file configuration.</a:t>
            </a:r>
          </a:p>
          <a:p>
            <a:r>
              <a:rPr lang="en-US" dirty="0" smtClean="0"/>
              <a:t>Is common for pranks, and driving users nuts.</a:t>
            </a:r>
          </a:p>
          <a:p>
            <a:r>
              <a:rPr lang="en-US" dirty="0" smtClean="0"/>
              <a:t>It’s common to make someone believe they are talking to a server, when in fact they are talking to someone else.</a:t>
            </a:r>
          </a:p>
          <a:p>
            <a:r>
              <a:rPr lang="en-US" dirty="0" smtClean="0"/>
              <a:t>Will probably break SSL, unless we use some MITIM (Man in the Middle)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7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next is the full blown internet.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know the basics of networking in a practical way…</a:t>
            </a:r>
          </a:p>
          <a:p>
            <a:endParaRPr lang="en-US" dirty="0"/>
          </a:p>
          <a:p>
            <a:r>
              <a:rPr lang="en-US" dirty="0" smtClean="0"/>
              <a:t>Just remember, the internet is not a magical place… and the same that applies to your home network applies to your ISP… the only difference is the scale.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3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do we use them for?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0" y="1853248"/>
            <a:ext cx="3316289" cy="4789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0" y="1853248"/>
            <a:ext cx="4735660" cy="4789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426" y="2005892"/>
            <a:ext cx="3133412" cy="1686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122" y="2125397"/>
            <a:ext cx="2689348" cy="1447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122" y="2244902"/>
            <a:ext cx="2245283" cy="12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- 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WAN (Wide Area Network)</a:t>
            </a:r>
          </a:p>
          <a:p>
            <a:pPr lvl="1"/>
            <a:r>
              <a:rPr lang="en-US" dirty="0" smtClean="0"/>
              <a:t>Normally this is described as “The </a:t>
            </a:r>
            <a:r>
              <a:rPr lang="en-US" dirty="0" err="1" smtClean="0"/>
              <a:t>inter</a:t>
            </a:r>
            <a:r>
              <a:rPr lang="en-US" strike="sngStrike" dirty="0" err="1" smtClean="0"/>
              <a:t>webs</a:t>
            </a:r>
            <a:r>
              <a:rPr lang="en-US" dirty="0" err="1" smtClean="0"/>
              <a:t>net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Normally is the part you pay for.</a:t>
            </a:r>
          </a:p>
          <a:p>
            <a:pPr lvl="1"/>
            <a:r>
              <a:rPr lang="en-US" dirty="0" smtClean="0"/>
              <a:t>Normally it’s your most generic route in your pc.</a:t>
            </a:r>
          </a:p>
          <a:p>
            <a:pPr lvl="1"/>
            <a:r>
              <a:rPr lang="en-US" dirty="0" smtClean="0"/>
              <a:t>Also used to hide inter-networks we don’t care how that’s connected.</a:t>
            </a:r>
          </a:p>
          <a:p>
            <a:r>
              <a:rPr lang="en-US" dirty="0" smtClean="0"/>
              <a:t>LAN (Local Area Network)</a:t>
            </a:r>
          </a:p>
          <a:p>
            <a:pPr lvl="1"/>
            <a:r>
              <a:rPr lang="en-US" dirty="0" smtClean="0"/>
              <a:t>Normally you don’t pay for it.</a:t>
            </a:r>
          </a:p>
          <a:p>
            <a:pPr lvl="1"/>
            <a:r>
              <a:rPr lang="en-US" dirty="0" smtClean="0"/>
              <a:t>Normally exposes more threats to the WAN.</a:t>
            </a:r>
          </a:p>
          <a:p>
            <a:pPr lvl="1"/>
            <a:r>
              <a:rPr lang="en-US" dirty="0" smtClean="0"/>
              <a:t>Normally is where your computer is connected.</a:t>
            </a:r>
          </a:p>
          <a:p>
            <a:pPr lvl="1"/>
            <a:r>
              <a:rPr lang="en-US" dirty="0" smtClean="0"/>
              <a:t>Should be private.</a:t>
            </a:r>
          </a:p>
          <a:p>
            <a:r>
              <a:rPr lang="en-US" dirty="0" smtClean="0"/>
              <a:t>MAN (Metropolitan Area Network)</a:t>
            </a:r>
          </a:p>
          <a:p>
            <a:pPr lvl="1"/>
            <a:r>
              <a:rPr lang="en-US" dirty="0" smtClean="0"/>
              <a:t>In Uruguay we don’t really have this, but could be a network defined by a company or by your ISP.</a:t>
            </a:r>
          </a:p>
        </p:txBody>
      </p:sp>
    </p:spTree>
    <p:extLst>
      <p:ext uri="{BB962C8B-B14F-4D97-AF65-F5344CB8AC3E}">
        <p14:creationId xmlns:p14="http://schemas.microsoft.com/office/powerpoint/2010/main" val="710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so… I plugged the cord, what happens now?.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need something more than your computers MAC address (Unique between network cards)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your computer will try to acquire an IP address if you didn’t set one yourself as static.</a:t>
            </a:r>
          </a:p>
          <a:p>
            <a:r>
              <a:rPr lang="en-US" dirty="0" smtClean="0"/>
              <a:t>Your gateway </a:t>
            </a:r>
            <a:r>
              <a:rPr lang="en-US" strike="sngStrike" dirty="0" smtClean="0"/>
              <a:t>will</a:t>
            </a:r>
            <a:r>
              <a:rPr lang="en-US" dirty="0" smtClean="0"/>
              <a:t> should give you an unused leased IP, normally will try to keep the same, as long as this is possible.</a:t>
            </a:r>
          </a:p>
          <a:p>
            <a:r>
              <a:rPr lang="en-US" dirty="0" smtClean="0"/>
              <a:t>You will receive more than that, you’ll get your DNS, Gateway, NTP, WINS…</a:t>
            </a:r>
          </a:p>
          <a:p>
            <a:r>
              <a:rPr lang="en-US" dirty="0" smtClean="0"/>
              <a:t>Congratulations, now you’re connected to the internet!.</a:t>
            </a:r>
          </a:p>
          <a:p>
            <a:pPr lvl="2"/>
            <a:r>
              <a:rPr lang="en-US" dirty="0" smtClean="0"/>
              <a:t>Hold on… You just skipped the whole presentation.</a:t>
            </a:r>
          </a:p>
          <a:p>
            <a:pPr lvl="3"/>
            <a:r>
              <a:rPr lang="en-US" dirty="0" err="1" smtClean="0"/>
              <a:t>Shh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35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Protocol.</a:t>
            </a:r>
            <a:endParaRPr lang="en-US" dirty="0"/>
          </a:p>
        </p:txBody>
      </p:sp>
      <p:pic>
        <p:nvPicPr>
          <p:cNvPr id="1026" name="Picture 2" descr="http://i.technet.microsoft.com/dynimg/IC1981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27237"/>
            <a:ext cx="7718425" cy="45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61400" y="2806700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80% or more of what</a:t>
            </a:r>
          </a:p>
          <a:p>
            <a:r>
              <a:rPr lang="en-US" dirty="0" smtClean="0"/>
              <a:t>We do, is on this layer.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71700" y="3073400"/>
            <a:ext cx="63246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my IP?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38702"/>
            <a:ext cx="6732588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Dynamic Host Configuration Protocol (</a:t>
            </a:r>
            <a:r>
              <a:rPr lang="en-US" b="1" dirty="0"/>
              <a:t>DHCP</a:t>
            </a:r>
            <a:r>
              <a:rPr lang="en-US" dirty="0"/>
              <a:t>) is a client/server protocol that automatically provides an Internet Protocol (IP) host with its IP address and other related configuration information such as the subnet mask and default gateway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use something called DORA [discovery, offer, </a:t>
            </a:r>
            <a:r>
              <a:rPr lang="en-US" dirty="0" smtClean="0"/>
              <a:t>request, acknowledge]. </a:t>
            </a:r>
          </a:p>
          <a:p>
            <a:pPr lvl="1"/>
            <a:r>
              <a:rPr lang="en-US" dirty="0" smtClean="0"/>
              <a:t>Discovery is made through IP 255.255.255.255 [Broadcast IP address for the network].</a:t>
            </a:r>
          </a:p>
          <a:p>
            <a:pPr lvl="1"/>
            <a:r>
              <a:rPr lang="en-US" dirty="0" smtClean="0"/>
              <a:t>Gateway replies, here, have </a:t>
            </a:r>
            <a:r>
              <a:rPr lang="en-US" dirty="0" err="1" smtClean="0"/>
              <a:t>x.x.x.x</a:t>
            </a:r>
            <a:r>
              <a:rPr lang="en-US" dirty="0" smtClean="0"/>
              <a:t>, do you take it?</a:t>
            </a:r>
          </a:p>
          <a:p>
            <a:pPr lvl="2"/>
            <a:r>
              <a:rPr lang="en-US" dirty="0" smtClean="0"/>
              <a:t>If taken, machine is now configured. And you reply “Acknowledge” –ack.</a:t>
            </a:r>
          </a:p>
          <a:p>
            <a:r>
              <a:rPr lang="en-US" dirty="0" smtClean="0"/>
              <a:t>What’s next?!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417" y="0"/>
            <a:ext cx="1280583" cy="1536700"/>
          </a:xfrm>
          <a:prstGeom prst="rect">
            <a:avLst/>
          </a:prstGeom>
        </p:spPr>
      </p:pic>
      <p:pic>
        <p:nvPicPr>
          <p:cNvPr id="2050" name="Picture 2" descr="http://rumy.alghazzawigroup.netdna-cdn.com/wp-content/uploads/2014/01/How-to-assign-a-static-ip-to-a-mac-address-through-DHC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0" y="1536700"/>
            <a:ext cx="489458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have a Local IP…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local IP now allows us at least to access other machines within the network, and well… allows us to do something like this.</a:t>
            </a:r>
            <a:endParaRPr lang="en-US" dirty="0"/>
          </a:p>
        </p:txBody>
      </p:sp>
      <p:pic>
        <p:nvPicPr>
          <p:cNvPr id="1026" name="Picture 2" descr="http://cdn.ttgtmedia.com/digitalguide/images/Misc/WiresharkSS3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693"/>
            <a:ext cx="5460566" cy="40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tworksolutions.com/img/graphics/create-a-website/screen-file-sh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726994"/>
            <a:ext cx="5100320" cy="40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1792</Words>
  <Application>Microsoft Office PowerPoint</Application>
  <PresentationFormat>Widescreen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Networking for systems engineers</vt:lpstr>
      <vt:lpstr>Computer networks, why are they cool?.</vt:lpstr>
      <vt:lpstr>So what?</vt:lpstr>
      <vt:lpstr>What do we use them for?</vt:lpstr>
      <vt:lpstr>Types - Definitions:</vt:lpstr>
      <vt:lpstr>Okay, so… I plugged the cord, what happens now?.</vt:lpstr>
      <vt:lpstr>TCP/IP Protocol.</vt:lpstr>
      <vt:lpstr>How do I get my IP? </vt:lpstr>
      <vt:lpstr>Now we have a Local IP…</vt:lpstr>
      <vt:lpstr>Lets assume you now want to access the internet…</vt:lpstr>
      <vt:lpstr>Routing</vt:lpstr>
      <vt:lpstr>Awesome, we know where to go… if its out of our network.</vt:lpstr>
      <vt:lpstr>Gateway receives the packet, now?.</vt:lpstr>
      <vt:lpstr>MTR - TraceRoute</vt:lpstr>
      <vt:lpstr>What are those hops?</vt:lpstr>
      <vt:lpstr>As any network, your ISP has other connections.</vt:lpstr>
      <vt:lpstr>Uruguay is connected… quite enough.</vt:lpstr>
      <vt:lpstr>Okay so now we’re routed. Why choose a better router.</vt:lpstr>
      <vt:lpstr>Features. It’s always features, and hardware.</vt:lpstr>
      <vt:lpstr>Custom Hardware</vt:lpstr>
      <vt:lpstr>Interface</vt:lpstr>
      <vt:lpstr>Home Routers</vt:lpstr>
      <vt:lpstr>Linksys Example:</vt:lpstr>
      <vt:lpstr>To sum up.</vt:lpstr>
      <vt:lpstr>Traffic Shaping - Types</vt:lpstr>
      <vt:lpstr>Example of HSFC here in Sophie.</vt:lpstr>
      <vt:lpstr>Wireless</vt:lpstr>
      <vt:lpstr>Wireless Overlapping – Worst thing ever.</vt:lpstr>
      <vt:lpstr>Wireless Overlapping – Channels.</vt:lpstr>
      <vt:lpstr>Finally… just for fun. Some DNS poisoning.</vt:lpstr>
      <vt:lpstr>Thank you, next is the full blown internet.</vt:lpstr>
    </vt:vector>
  </TitlesOfParts>
  <Company>TakeLAN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for systems engineers</dc:title>
  <dc:creator>Derek Demuro</dc:creator>
  <cp:lastModifiedBy>Derek Demuro</cp:lastModifiedBy>
  <cp:revision>23</cp:revision>
  <dcterms:created xsi:type="dcterms:W3CDTF">2015-08-13T22:32:29Z</dcterms:created>
  <dcterms:modified xsi:type="dcterms:W3CDTF">2015-08-14T14:17:40Z</dcterms:modified>
</cp:coreProperties>
</file>